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9939338" cy="143684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644"/>
    <a:srgbClr val="232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320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86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1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12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78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8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5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44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952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75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45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38A6A-81FC-48D7-B262-D04165A9686C}" type="datetimeFigureOut">
              <a:rPr kumimoji="1" lang="ja-JP" altLang="en-US" smtClean="0"/>
              <a:t>2022/5/16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BF104-2D56-41A2-987E-FE0E261CA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8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2841"/>
            <a:ext cx="9906000" cy="581193"/>
          </a:xfrm>
          <a:solidFill>
            <a:srgbClr val="0B16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「識学浸透を成功に導くワークショップ型勉強会 テーマ</a:t>
            </a:r>
            <a:r>
              <a:rPr lang="en-US" altLang="ja-JP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  <a:r>
              <a:rPr lang="ja-JP" altLang="en-US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54BFE2-338D-42AB-903A-AA979C18F9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192" y="738724"/>
            <a:ext cx="4847208" cy="239898"/>
          </a:xfrm>
        </p:spPr>
        <p:txBody>
          <a:bodyPr>
            <a:normAutofit/>
          </a:bodyPr>
          <a:lstStyle/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【WORK1】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自社または自部署の識学浸透度の自己採点とその理由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DE7C5C10-749E-457D-AD0D-1C754AB57A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99737"/>
              </p:ext>
            </p:extLst>
          </p:nvPr>
        </p:nvGraphicFramePr>
        <p:xfrm>
          <a:off x="370104" y="1010666"/>
          <a:ext cx="9102374" cy="93281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736287">
                  <a:extLst>
                    <a:ext uri="{9D8B030D-6E8A-4147-A177-3AD203B41FA5}">
                      <a16:colId xmlns:a16="http://schemas.microsoft.com/office/drawing/2014/main" val="3346284054"/>
                    </a:ext>
                  </a:extLst>
                </a:gridCol>
                <a:gridCol w="7366087">
                  <a:extLst>
                    <a:ext uri="{9D8B030D-6E8A-4147-A177-3AD203B41FA5}">
                      <a16:colId xmlns:a16="http://schemas.microsoft.com/office/drawing/2014/main" val="2480894488"/>
                    </a:ext>
                  </a:extLst>
                </a:gridCol>
              </a:tblGrid>
              <a:tr h="227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浸透度</a:t>
                      </a:r>
                    </a:p>
                  </a:txBody>
                  <a:tcPr marL="74295" marR="74295" marT="37148" marB="37148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　　　　点</a:t>
                      </a:r>
                    </a:p>
                  </a:txBody>
                  <a:tcPr marL="74295" marR="74295" marT="37148" marB="37148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890482"/>
                  </a:ext>
                </a:extLst>
              </a:tr>
              <a:tr h="7052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>
                          <a:latin typeface="游明朝" panose="02020400000000000000" pitchFamily="18" charset="-128"/>
                          <a:ea typeface="游明朝" panose="02020400000000000000" pitchFamily="18" charset="-128"/>
                        </a:rPr>
                        <a:t>理由</a:t>
                      </a:r>
                    </a:p>
                  </a:txBody>
                  <a:tcPr marL="74295" marR="74295" marT="37148" marB="37148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74295" marR="74295" marT="37148" marB="3714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042529"/>
                  </a:ext>
                </a:extLst>
              </a:tr>
            </a:tbl>
          </a:graphicData>
        </a:graphic>
      </p:graphicFrame>
      <p:sp>
        <p:nvSpPr>
          <p:cNvPr id="7" name="字幕 2">
            <a:extLst>
              <a:ext uri="{FF2B5EF4-FFF2-40B4-BE49-F238E27FC236}">
                <a16:creationId xmlns:a16="http://schemas.microsoft.com/office/drawing/2014/main" id="{94877089-CA70-40F9-83DD-8E51FBBFA1CE}"/>
              </a:ext>
            </a:extLst>
          </p:cNvPr>
          <p:cNvSpPr txBox="1">
            <a:spLocks/>
          </p:cNvSpPr>
          <p:nvPr/>
        </p:nvSpPr>
        <p:spPr>
          <a:xfrm>
            <a:off x="290192" y="2128729"/>
            <a:ext cx="4902508" cy="239898"/>
          </a:xfrm>
          <a:prstGeom prst="rect">
            <a:avLst/>
          </a:prstGeom>
        </p:spPr>
        <p:txBody>
          <a:bodyPr vert="horz" lIns="74295" tIns="37148" rIns="74295" bIns="37148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【WORK2】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識学導入成功の定義～何を実現出来たら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“識学導入が成功した”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といえるか？～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740D0AD-CA05-41B0-AF45-CDCC7768CFAC}"/>
              </a:ext>
            </a:extLst>
          </p:cNvPr>
          <p:cNvSpPr txBox="1"/>
          <p:nvPr/>
        </p:nvSpPr>
        <p:spPr>
          <a:xfrm>
            <a:off x="370104" y="2334536"/>
            <a:ext cx="9102374" cy="8418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ja-JP" altLang="en-US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D8FEF783-8F9B-4058-B7C5-BD9D9568E799}"/>
              </a:ext>
            </a:extLst>
          </p:cNvPr>
          <p:cNvSpPr txBox="1">
            <a:spLocks/>
          </p:cNvSpPr>
          <p:nvPr/>
        </p:nvSpPr>
        <p:spPr>
          <a:xfrm>
            <a:off x="292224" y="3312560"/>
            <a:ext cx="4847208" cy="239898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【WORK4】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より自社の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と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975" b="1" dirty="0">
                <a:latin typeface="游明朝" panose="02020400000000000000" pitchFamily="18" charset="-128"/>
                <a:ea typeface="游明朝" panose="02020400000000000000" pitchFamily="18" charset="-128"/>
              </a:rPr>
              <a:t>”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は何か？</a:t>
            </a:r>
            <a:endParaRPr lang="en-US" altLang="ja-JP" sz="975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2B21C1B-2DA3-4462-812B-78DB0518955B}"/>
              </a:ext>
            </a:extLst>
          </p:cNvPr>
          <p:cNvSpPr txBox="1"/>
          <p:nvPr/>
        </p:nvSpPr>
        <p:spPr>
          <a:xfrm>
            <a:off x="370104" y="3536002"/>
            <a:ext cx="9102374" cy="507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不足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ja-JP" altLang="en-US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58B9BA9-B204-4386-91EE-03E42FE4EEF8}"/>
              </a:ext>
            </a:extLst>
          </p:cNvPr>
          <p:cNvSpPr txBox="1"/>
          <p:nvPr/>
        </p:nvSpPr>
        <p:spPr>
          <a:xfrm>
            <a:off x="370104" y="4343300"/>
            <a:ext cx="9102374" cy="50706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行動変化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ja-JP" altLang="en-US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4660925-CD46-4FE1-9C00-817C1B7EFB3F}"/>
              </a:ext>
            </a:extLst>
          </p:cNvPr>
          <p:cNvSpPr txBox="1"/>
          <p:nvPr/>
        </p:nvSpPr>
        <p:spPr>
          <a:xfrm>
            <a:off x="370103" y="5171454"/>
            <a:ext cx="9102374" cy="156581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メモ欄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】</a:t>
            </a:r>
          </a:p>
          <a:p>
            <a:endParaRPr lang="en-US" altLang="ja-JP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72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633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15A599-0214-4FA3-AFFE-80D9DFCA2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2841"/>
            <a:ext cx="9906000" cy="581193"/>
          </a:xfrm>
          <a:solidFill>
            <a:srgbClr val="0B16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ja-JP" altLang="en-US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「識学浸透を成功に導くワークショップ型勉強会 テーマ</a:t>
            </a:r>
            <a:r>
              <a:rPr lang="en-US" altLang="ja-JP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  <a:r>
              <a:rPr lang="ja-JP" altLang="en-US" sz="1950" b="1" dirty="0">
                <a:latin typeface="游明朝" panose="02020400000000000000" pitchFamily="18" charset="-128"/>
                <a:ea typeface="游明朝" panose="02020400000000000000" pitchFamily="18" charset="-128"/>
              </a:rPr>
              <a:t>」ワークシート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EFC48266-CA64-B758-556E-2BBCECFA6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585527"/>
              </p:ext>
            </p:extLst>
          </p:nvPr>
        </p:nvGraphicFramePr>
        <p:xfrm>
          <a:off x="132425" y="967666"/>
          <a:ext cx="9641149" cy="573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2762">
                  <a:extLst>
                    <a:ext uri="{9D8B030D-6E8A-4147-A177-3AD203B41FA5}">
                      <a16:colId xmlns:a16="http://schemas.microsoft.com/office/drawing/2014/main" val="4023097337"/>
                    </a:ext>
                  </a:extLst>
                </a:gridCol>
                <a:gridCol w="1100831">
                  <a:extLst>
                    <a:ext uri="{9D8B030D-6E8A-4147-A177-3AD203B41FA5}">
                      <a16:colId xmlns:a16="http://schemas.microsoft.com/office/drawing/2014/main" val="10448071"/>
                    </a:ext>
                  </a:extLst>
                </a:gridCol>
                <a:gridCol w="284085">
                  <a:extLst>
                    <a:ext uri="{9D8B030D-6E8A-4147-A177-3AD203B41FA5}">
                      <a16:colId xmlns:a16="http://schemas.microsoft.com/office/drawing/2014/main" val="1727039282"/>
                    </a:ext>
                  </a:extLst>
                </a:gridCol>
                <a:gridCol w="310719">
                  <a:extLst>
                    <a:ext uri="{9D8B030D-6E8A-4147-A177-3AD203B41FA5}">
                      <a16:colId xmlns:a16="http://schemas.microsoft.com/office/drawing/2014/main" val="3966077784"/>
                    </a:ext>
                  </a:extLst>
                </a:gridCol>
                <a:gridCol w="4580878">
                  <a:extLst>
                    <a:ext uri="{9D8B030D-6E8A-4147-A177-3AD203B41FA5}">
                      <a16:colId xmlns:a16="http://schemas.microsoft.com/office/drawing/2014/main" val="984782416"/>
                    </a:ext>
                  </a:extLst>
                </a:gridCol>
                <a:gridCol w="2911874">
                  <a:extLst>
                    <a:ext uri="{9D8B030D-6E8A-4147-A177-3AD203B41FA5}">
                      <a16:colId xmlns:a16="http://schemas.microsoft.com/office/drawing/2014/main" val="4197545621"/>
                    </a:ext>
                  </a:extLst>
                </a:gridCol>
              </a:tblGrid>
              <a:tr h="34579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タイトル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No.</a:t>
                      </a:r>
                      <a:endParaRPr 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☑</a:t>
                      </a:r>
                      <a:endParaRPr lang="ja-JP" alt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チェック項目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現状の自己分析</a:t>
                      </a:r>
                      <a:endParaRPr lang="ja-JP" alt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rgbClr val="0B16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168166"/>
                  </a:ext>
                </a:extLst>
              </a:tr>
              <a:tr h="4159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0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姿勢のルールなし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ー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ー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を満たしていない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625665"/>
                  </a:ext>
                </a:extLst>
              </a:tr>
              <a:tr h="41595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姿勢のルール展開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作成した全社姿勢のルールについて講師から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OK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が出ている。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088337"/>
                  </a:ext>
                </a:extLst>
              </a:tr>
              <a:tr h="415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2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全社姿勢のルールが全社にリリースされ、確認（格納）場所が明確になっている。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24009"/>
                  </a:ext>
                </a:extLst>
              </a:tr>
              <a:tr h="415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新入社員に対して入社時にルールの存在と確認（格納）場所が周知されている。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989651"/>
                  </a:ext>
                </a:extLst>
              </a:tr>
              <a:tr h="4159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2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姿勢のルール認識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周知された全社姿勢のルールの内容を全員が把握している。</a:t>
                      </a:r>
                      <a:b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ルールの内容は全て答えられなくてもよい。最悪確認できるルールの在りかを知っていれば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OK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524724"/>
                  </a:ext>
                </a:extLst>
              </a:tr>
              <a:tr h="4159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3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姿勢のルール順守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ルール違反者がいた際に、上長が指摘していることが確認できている。</a:t>
                      </a:r>
                      <a:b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基準：守っていないのに上司が注意をしていないという状況がない。</a:t>
                      </a:r>
                      <a:b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ルール違反者がいない場合＝本フェーズを満たしていることとする。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3781"/>
                  </a:ext>
                </a:extLst>
              </a:tr>
              <a:tr h="3357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4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ルール不備の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ボトムアップ整備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ルールに不備や疑念があった場合、その情報を上司に上げる仕組がある。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>
                          <a:effectLst/>
                        </a:rPr>
                        <a:t>　</a:t>
                      </a:r>
                      <a:endParaRPr lang="ja-JP" altLang="en-US" sz="5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277957"/>
                  </a:ext>
                </a:extLst>
              </a:tr>
              <a:tr h="4422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事業部単位のルール展開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事業部単位でのルールがフェーズ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レベルになっている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40091"/>
                  </a:ext>
                </a:extLst>
              </a:tr>
              <a:tr h="41595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5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ルール不備の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ボトムアップ認識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ルールに不備や疑念があった場合、その情報を上司に上げる仕組を全員が認識できている。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195"/>
                  </a:ext>
                </a:extLst>
              </a:tr>
              <a:tr h="41595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ルール運用の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仕組化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（意識目標）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全社ルールを所管する責任者が決まっている。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283948"/>
                  </a:ext>
                </a:extLst>
              </a:tr>
              <a:tr h="415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2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全社ルールブック（オンライン上で）が作成されている。また、全社ルールの追加、変更、削除のフローが定まっている。</a:t>
                      </a:r>
                      <a:b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※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基準：明文化されたフローが存在している。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0553214"/>
                  </a:ext>
                </a:extLst>
              </a:tr>
              <a:tr h="4159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3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少なくとも四半期に一回はルール確認会を定例化できており、そこでルール違反者が可視化できる状態になっている。（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ex.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管理シートを基にルール確認会で精査）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638188"/>
                  </a:ext>
                </a:extLst>
              </a:tr>
              <a:tr h="4559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7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ルール運用の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インフラ化</a:t>
                      </a:r>
                      <a:b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900" b="1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（無意識目標）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>
                          <a:effectLst/>
                        </a:rPr>
                        <a:t>-</a:t>
                      </a:r>
                      <a:endParaRPr lang="en-US" altLang="ja-JP" sz="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フェーズ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になった半年後のフェーズ診断時にて、全社および事業部単位のルールにおいてフェーズ</a:t>
                      </a:r>
                      <a:r>
                        <a:rPr lang="en-US" altLang="ja-JP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6</a:t>
                      </a: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までの項目条件を全て満たしている。</a:t>
                      </a:r>
                      <a:b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</a:br>
                      <a:r>
                        <a:rPr lang="ja-JP" altLang="en-US" sz="800" u="none" strike="noStrike" dirty="0">
                          <a:effectLst/>
                          <a:latin typeface="游明朝 Demibold" panose="02020600000000000000" pitchFamily="18" charset="-128"/>
                          <a:ea typeface="游明朝 Demibold" panose="02020600000000000000" pitchFamily="18" charset="-128"/>
                        </a:rPr>
                        <a:t>また、事業部単位でのルールブック（オンライン上で）が作成されている。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游明朝 Demibold" panose="02020600000000000000" pitchFamily="18" charset="-128"/>
                        <a:ea typeface="游明朝 Demibold" panose="02020600000000000000" pitchFamily="18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u="none" strike="noStrike" dirty="0">
                          <a:effectLst/>
                        </a:rPr>
                        <a:t>　</a:t>
                      </a:r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3806" marR="3806" marT="380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448234"/>
                  </a:ext>
                </a:extLst>
              </a:tr>
            </a:tbl>
          </a:graphicData>
        </a:graphic>
      </p:graphicFrame>
      <p:sp>
        <p:nvSpPr>
          <p:cNvPr id="20" name="字幕 2">
            <a:extLst>
              <a:ext uri="{FF2B5EF4-FFF2-40B4-BE49-F238E27FC236}">
                <a16:creationId xmlns:a16="http://schemas.microsoft.com/office/drawing/2014/main" id="{42528D6C-EA2E-F29A-2034-5CB332D4EB89}"/>
              </a:ext>
            </a:extLst>
          </p:cNvPr>
          <p:cNvSpPr txBox="1">
            <a:spLocks/>
          </p:cNvSpPr>
          <p:nvPr/>
        </p:nvSpPr>
        <p:spPr>
          <a:xfrm>
            <a:off x="105791" y="703422"/>
            <a:ext cx="4847208" cy="239898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【WORK3】 </a:t>
            </a:r>
            <a:r>
              <a:rPr lang="ja-JP" altLang="en-US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浸透チェックシート</a:t>
            </a:r>
            <a:r>
              <a:rPr lang="en-US" altLang="ja-JP" sz="975" dirty="0">
                <a:latin typeface="游明朝" panose="02020400000000000000" pitchFamily="18" charset="-128"/>
                <a:ea typeface="游明朝" panose="02020400000000000000" pitchFamily="18" charset="-128"/>
              </a:rPr>
              <a:t>A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61FDB1D-DDEF-8CCD-D6FC-9903A4D2CBEF}"/>
              </a:ext>
            </a:extLst>
          </p:cNvPr>
          <p:cNvSpPr/>
          <p:nvPr/>
        </p:nvSpPr>
        <p:spPr>
          <a:xfrm>
            <a:off x="2547151" y="662814"/>
            <a:ext cx="249316" cy="239898"/>
          </a:xfrm>
          <a:prstGeom prst="rect">
            <a:avLst/>
          </a:prstGeom>
          <a:solidFill>
            <a:srgbClr val="0B1644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38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A</a:t>
            </a:r>
            <a:endParaRPr lang="ja-JP" altLang="en-US" sz="172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25" name="字幕 2">
            <a:extLst>
              <a:ext uri="{FF2B5EF4-FFF2-40B4-BE49-F238E27FC236}">
                <a16:creationId xmlns:a16="http://schemas.microsoft.com/office/drawing/2014/main" id="{FEB0E45B-365A-F898-B0EB-66F2FD66F102}"/>
              </a:ext>
            </a:extLst>
          </p:cNvPr>
          <p:cNvSpPr txBox="1">
            <a:spLocks/>
          </p:cNvSpPr>
          <p:nvPr/>
        </p:nvSpPr>
        <p:spPr>
          <a:xfrm>
            <a:off x="2814223" y="691060"/>
            <a:ext cx="2994534" cy="328966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75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ルールをベースとした組織運営が出来ている</a:t>
            </a:r>
            <a:endParaRPr lang="en-US" altLang="ja-JP" sz="975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  <p:sp>
        <p:nvSpPr>
          <p:cNvPr id="27" name="字幕 2">
            <a:extLst>
              <a:ext uri="{FF2B5EF4-FFF2-40B4-BE49-F238E27FC236}">
                <a16:creationId xmlns:a16="http://schemas.microsoft.com/office/drawing/2014/main" id="{CEAB9736-5254-D347-AD40-3B2A7108EEB0}"/>
              </a:ext>
            </a:extLst>
          </p:cNvPr>
          <p:cNvSpPr txBox="1">
            <a:spLocks/>
          </p:cNvSpPr>
          <p:nvPr/>
        </p:nvSpPr>
        <p:spPr>
          <a:xfrm>
            <a:off x="5375160" y="681679"/>
            <a:ext cx="4572541" cy="221033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75" b="1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チェックポイント </a:t>
            </a:r>
            <a:r>
              <a:rPr lang="en-US" altLang="ja-JP" sz="975" b="1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※</a:t>
            </a:r>
            <a:r>
              <a:rPr lang="ja-JP" altLang="en-US" sz="975" b="1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達成できているフェーズにはチェックを入れて下さい。</a:t>
            </a:r>
            <a:endParaRPr lang="en-US" altLang="ja-JP" sz="975" b="1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1717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583</Words>
  <Application>Microsoft Office PowerPoint</Application>
  <PresentationFormat>A4 210 x 297 mm</PresentationFormat>
  <Paragraphs>93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游明朝</vt:lpstr>
      <vt:lpstr>游明朝 Demibold</vt:lpstr>
      <vt:lpstr>Arial</vt:lpstr>
      <vt:lpstr>Calibri</vt:lpstr>
      <vt:lpstr>Calibri Light</vt:lpstr>
      <vt:lpstr>Office テーマ</vt:lpstr>
      <vt:lpstr>「識学浸透を成功に導くワークショップ型勉強会 テーマA」ワークシート</vt:lpstr>
      <vt:lpstr>「識学浸透を成功に導くワークショップ型勉強会 テーマA」ワークシート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「識学浸透を成功に導く押さえるべき4大ポイント」ワークシート</dc:title>
  <dc:creator>山下智史</dc:creator>
  <cp:lastModifiedBy>株式会社 識学</cp:lastModifiedBy>
  <cp:revision>20</cp:revision>
  <cp:lastPrinted>2020-09-03T08:30:57Z</cp:lastPrinted>
  <dcterms:created xsi:type="dcterms:W3CDTF">2020-09-03T05:50:12Z</dcterms:created>
  <dcterms:modified xsi:type="dcterms:W3CDTF">2022-05-16T03:37:41Z</dcterms:modified>
</cp:coreProperties>
</file>